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9" r:id="rId3"/>
    <p:sldId id="300" r:id="rId4"/>
    <p:sldId id="303" r:id="rId5"/>
    <p:sldId id="309" r:id="rId6"/>
    <p:sldId id="310" r:id="rId7"/>
    <p:sldId id="305" r:id="rId8"/>
    <p:sldId id="307" r:id="rId9"/>
    <p:sldId id="304" r:id="rId10"/>
    <p:sldId id="298" r:id="rId1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69C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13" autoAdjust="0"/>
  </p:normalViewPr>
  <p:slideViewPr>
    <p:cSldViewPr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-2586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92B67-9063-4ED0-A3BC-8C870B54EC78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A0914-80A9-4E08-8BD5-4E6A8DE34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7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FF971-D6E5-4AA6-8027-5339C7A2CD7B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1AF23-61AF-4EE4-B578-A93B9B4A4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12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1AF23-61AF-4EE4-B578-A93B9B4A41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8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1AF23-61AF-4EE4-B578-A93B9B4A41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Upgraded case management system.  From Microsoft Access to IA Pro (which is designed for internal </a:t>
            </a:r>
            <a:r>
              <a:rPr lang="en-US" dirty="0" smtClean="0"/>
              <a:t> affairs</a:t>
            </a:r>
            <a:r>
              <a:rPr lang="en-US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All allegations must come to OPR first for proper assignment and tracking.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Implemented the departments first DI Training for field investigators.  This led to uniform investigative reports. Employees no longer have to write statements because all statements are audio recorded.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OPR tracks all Use of Force and Vehicle pursuits.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1AF23-61AF-4EE4-B578-A93B9B4A41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1AF23-61AF-4EE4-B578-A93B9B4A41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81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10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8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64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1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37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5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1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4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40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2FDFE-138E-4BB6-B86A-0D242DEB3EBE}" type="datetimeFigureOut">
              <a:rPr lang="en-US" smtClean="0"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05DA6-E554-4313-841E-A37D366E8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9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6000" b="1" dirty="0" smtClean="0"/>
              <a:t>INTERNAL CHANGES TO IMPROVE AGENCY EFFICIENCY &amp; OUTCOMES</a:t>
            </a:r>
            <a:endParaRPr lang="en-US" sz="9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</p:spPr>
        <p:txBody>
          <a:bodyPr/>
          <a:lstStyle/>
          <a:p>
            <a:r>
              <a:rPr lang="en-US" dirty="0" smtClean="0"/>
              <a:t>South Carolina </a:t>
            </a:r>
          </a:p>
          <a:p>
            <a:r>
              <a:rPr lang="en-US" dirty="0" smtClean="0"/>
              <a:t>Department of Public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4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Closing and Questions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Director Leroy Smith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34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820478"/>
            <a:ext cx="8458200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u="sng" dirty="0" smtClean="0"/>
              <a:t>Agency Recommendations to </a:t>
            </a:r>
          </a:p>
          <a:p>
            <a:pPr algn="ctr">
              <a:lnSpc>
                <a:spcPct val="120000"/>
              </a:lnSpc>
            </a:pPr>
            <a:r>
              <a:rPr lang="en-US" sz="3600" b="1" u="sng" dirty="0" smtClean="0"/>
              <a:t>Improve Efficiency and Outcomes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200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SCDPS </a:t>
            </a:r>
            <a:r>
              <a:rPr lang="en-US" sz="3200" b="1" dirty="0"/>
              <a:t>has no recommendations for agency restructuring at this time. </a:t>
            </a:r>
          </a:p>
          <a:p>
            <a:pPr>
              <a:lnSpc>
                <a:spcPct val="90000"/>
              </a:lnSpc>
            </a:pP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1631754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24" y="285690"/>
            <a:ext cx="395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B69C"/>
                </a:solidFill>
                <a:latin typeface="Trajan Pro" pitchFamily="18" charset="0"/>
              </a:rPr>
              <a:t>Highlights Since 2011</a:t>
            </a:r>
            <a:endParaRPr lang="en-US" sz="2000" b="1" dirty="0">
              <a:solidFill>
                <a:srgbClr val="C0B69C"/>
              </a:solidFill>
              <a:latin typeface="Trajan Pro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92276"/>
            <a:ext cx="8458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electronic traffic collision reporting system was implemented. This system eliminated the need for officers to produce written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collision reports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. All of the agency’s reports are now processed electronically. This reduces reporting time, reduces costs, and allows officers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to spend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more of their time on enforcement activity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1828179"/>
            <a:ext cx="8763000" cy="534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Ways DPS has Improved Efficiency and Outcomes</a:t>
            </a:r>
          </a:p>
        </p:txBody>
      </p:sp>
    </p:spTree>
    <p:extLst>
      <p:ext uri="{BB962C8B-B14F-4D97-AF65-F5344CB8AC3E}">
        <p14:creationId xmlns:p14="http://schemas.microsoft.com/office/powerpoint/2010/main" val="338627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61924" y="285690"/>
            <a:ext cx="395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B69C"/>
                </a:solidFill>
                <a:latin typeface="Trajan Pro" pitchFamily="18" charset="0"/>
              </a:rPr>
              <a:t>Highlights Since 2011</a:t>
            </a:r>
            <a:endParaRPr lang="en-US" sz="2000" b="1" dirty="0">
              <a:solidFill>
                <a:srgbClr val="C0B69C"/>
              </a:solidFill>
              <a:latin typeface="Trajan Pro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209800"/>
            <a:ext cx="8458200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agency merged the offices of Highway Safety and Justice Programs. </a:t>
            </a:r>
            <a:r>
              <a:rPr lang="en-US" sz="2400" b="1" dirty="0" smtClean="0"/>
              <a:t>The </a:t>
            </a:r>
            <a:r>
              <a:rPr lang="en-US" sz="2400" b="1" dirty="0"/>
              <a:t>two divisions were merged to streamline processes and procedures among the highway safety and justice grant </a:t>
            </a:r>
            <a:r>
              <a:rPr lang="en-US" sz="2400" b="1" dirty="0" smtClean="0"/>
              <a:t>programs, </a:t>
            </a:r>
            <a:r>
              <a:rPr lang="en-US" sz="2400" b="1" dirty="0"/>
              <a:t>thus allowing us to enhance and maximize our efficiency. 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law enforcement telecommunications centers that the agency operates were consolidated from seven centers to four.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This consolidation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reduced costs related to facilities, equipment, and personnel required to operate this function.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1"/>
            <a:ext cx="87630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Ways DPS has Improved Efficiency and Outcomes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82330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611563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b="1" dirty="0" smtClean="0"/>
              <a:t>Office space in Greenville and Rock Hill was consolidated to incorporate the Highway Patrol, State Transport Police, and Telecommunications Center to reduce </a:t>
            </a:r>
            <a:r>
              <a:rPr lang="en-US" sz="2800" b="1" dirty="0"/>
              <a:t>costs related to facilities, equipment, and personnel required to operate this function.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1924" y="285690"/>
            <a:ext cx="395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B69C"/>
                </a:solidFill>
                <a:latin typeface="Trajan Pro" pitchFamily="18" charset="0"/>
              </a:rPr>
              <a:t>Highlights Since 2011</a:t>
            </a:r>
            <a:endParaRPr lang="en-US" sz="2000" b="1" dirty="0">
              <a:solidFill>
                <a:srgbClr val="C0B69C"/>
              </a:solidFill>
              <a:latin typeface="Trajan Pro" pitchFamily="18" charset="0"/>
            </a:endParaRPr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152400" y="1828800"/>
            <a:ext cx="8763000" cy="5340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Ways DPS has Improved Efficiency and Outcomes</a:t>
            </a:r>
          </a:p>
        </p:txBody>
      </p:sp>
    </p:spTree>
    <p:extLst>
      <p:ext uri="{BB962C8B-B14F-4D97-AF65-F5344CB8AC3E}">
        <p14:creationId xmlns:p14="http://schemas.microsoft.com/office/powerpoint/2010/main" val="4142425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709208"/>
            <a:ext cx="845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The agency recently implemented a mobile data program. This program allows officers to have computers and data/internet service in their vehicles. Mobile data creates the opportunity for agency employees to work more effectively while better serving the citizens of the state.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half" idx="2"/>
          </p:nvPr>
        </p:nvSpPr>
        <p:spPr>
          <a:xfrm>
            <a:off x="152400" y="1980579"/>
            <a:ext cx="8763000" cy="534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Ways DPS has Improved Efficiency and Outcomes</a:t>
            </a:r>
          </a:p>
        </p:txBody>
      </p:sp>
    </p:spTree>
    <p:extLst>
      <p:ext uri="{BB962C8B-B14F-4D97-AF65-F5344CB8AC3E}">
        <p14:creationId xmlns:p14="http://schemas.microsoft.com/office/powerpoint/2010/main" val="244473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325" y="2057400"/>
            <a:ext cx="8458200" cy="390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An internal Communications Office was created to support agency enforcement and education efforts by proactively working with the news media and the public to disseminate and promote effective communication. </a:t>
            </a:r>
          </a:p>
          <a:p>
            <a:pPr marL="457200" indent="-457200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/>
              <a:t>The Communications Office includes: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FOIA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Community Relations Officers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Graphic Design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Web Design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24" y="285690"/>
            <a:ext cx="395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B69C"/>
                </a:solidFill>
                <a:latin typeface="Trajan Pro" pitchFamily="18" charset="0"/>
              </a:rPr>
              <a:t>Highlights Since 2011</a:t>
            </a:r>
            <a:endParaRPr lang="en-US" sz="2000" b="1" dirty="0">
              <a:solidFill>
                <a:srgbClr val="C0B69C"/>
              </a:solidFill>
              <a:latin typeface="Trajan Pro" pitchFamily="18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half" idx="2"/>
          </p:nvPr>
        </p:nvSpPr>
        <p:spPr>
          <a:xfrm>
            <a:off x="9525" y="1447800"/>
            <a:ext cx="8763000" cy="534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Ways DPS has Improved Efficiency and Outcomes</a:t>
            </a:r>
          </a:p>
        </p:txBody>
      </p:sp>
    </p:spTree>
    <p:extLst>
      <p:ext uri="{BB962C8B-B14F-4D97-AF65-F5344CB8AC3E}">
        <p14:creationId xmlns:p14="http://schemas.microsoft.com/office/powerpoint/2010/main" val="3590183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33600"/>
            <a:ext cx="8458200" cy="3322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An internal Office </a:t>
            </a:r>
            <a:r>
              <a:rPr lang="en-US" sz="2400" b="1" dirty="0"/>
              <a:t>of Strategic Services, Accreditation, Policy &amp; Inspections </a:t>
            </a:r>
            <a:r>
              <a:rPr lang="en-US" sz="2400" b="1" dirty="0" smtClean="0"/>
              <a:t>(OSAPI) was created to: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Ensure accreditation (CALEA) compliance 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Implement </a:t>
            </a:r>
            <a:r>
              <a:rPr lang="en-US" sz="2400" b="1" dirty="0"/>
              <a:t>and </a:t>
            </a:r>
            <a:r>
              <a:rPr lang="en-US" sz="2400" b="1" dirty="0" smtClean="0"/>
              <a:t>revise policies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Ensure </a:t>
            </a:r>
            <a:r>
              <a:rPr lang="en-US" sz="2400" b="1" dirty="0"/>
              <a:t>compliance with all information security </a:t>
            </a:r>
            <a:r>
              <a:rPr lang="en-US" sz="2400" b="1" dirty="0" smtClean="0"/>
              <a:t>standards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Conduct </a:t>
            </a:r>
            <a:r>
              <a:rPr lang="en-US" sz="2400" b="1" dirty="0"/>
              <a:t>internal </a:t>
            </a:r>
            <a:r>
              <a:rPr lang="en-US" sz="2400" b="1" dirty="0" smtClean="0"/>
              <a:t>audits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Conduct staff inspections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Facilitate </a:t>
            </a:r>
            <a:r>
              <a:rPr lang="en-US" sz="2400" b="1" dirty="0"/>
              <a:t>the agency’s strategic </a:t>
            </a:r>
            <a:r>
              <a:rPr lang="en-US" sz="2400" b="1" dirty="0" smtClean="0"/>
              <a:t>plan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24" y="285690"/>
            <a:ext cx="395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B69C"/>
                </a:solidFill>
                <a:latin typeface="Trajan Pro" pitchFamily="18" charset="0"/>
              </a:rPr>
              <a:t>Highlights Since 2011</a:t>
            </a:r>
            <a:endParaRPr lang="en-US" sz="2000" b="1" dirty="0">
              <a:solidFill>
                <a:srgbClr val="C0B69C"/>
              </a:solidFill>
              <a:latin typeface="Trajan Pro" pitchFamily="18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half" idx="2"/>
          </p:nvPr>
        </p:nvSpPr>
        <p:spPr>
          <a:xfrm>
            <a:off x="9525" y="1447800"/>
            <a:ext cx="8763000" cy="534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Ways DPS has Improved Efficiency and Outcomes</a:t>
            </a:r>
          </a:p>
        </p:txBody>
      </p:sp>
    </p:spTree>
    <p:extLst>
      <p:ext uri="{BB962C8B-B14F-4D97-AF65-F5344CB8AC3E}">
        <p14:creationId xmlns:p14="http://schemas.microsoft.com/office/powerpoint/2010/main" val="1025649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124416"/>
            <a:ext cx="8458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Office of Professional Responsibility (OPR):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Upgraded </a:t>
            </a:r>
            <a:r>
              <a:rPr lang="en-US" sz="2400" b="1" dirty="0"/>
              <a:t>case management </a:t>
            </a:r>
            <a:r>
              <a:rPr lang="en-US" sz="2400" b="1" dirty="0" smtClean="0"/>
              <a:t>system to </a:t>
            </a:r>
            <a:r>
              <a:rPr lang="en-US" sz="2400" b="1" dirty="0"/>
              <a:t>IA </a:t>
            </a:r>
            <a:r>
              <a:rPr lang="en-US" sz="2400" b="1" dirty="0" smtClean="0"/>
              <a:t>Pro</a:t>
            </a:r>
            <a:endParaRPr lang="en-US" sz="2400" b="1" dirty="0"/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All allegations sent to OPR for proper assignment </a:t>
            </a:r>
            <a:r>
              <a:rPr lang="en-US" sz="2400" b="1" dirty="0"/>
              <a:t>and </a:t>
            </a:r>
            <a:r>
              <a:rPr lang="en-US" sz="2400" b="1" dirty="0" smtClean="0"/>
              <a:t>tracking</a:t>
            </a:r>
            <a:endParaRPr lang="en-US" sz="2400" b="1" dirty="0"/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Implemented </a:t>
            </a:r>
            <a:r>
              <a:rPr lang="en-US" sz="2400" b="1" dirty="0"/>
              <a:t>the </a:t>
            </a:r>
            <a:r>
              <a:rPr lang="en-US" sz="2400" b="1" dirty="0" smtClean="0"/>
              <a:t>department’s </a:t>
            </a:r>
            <a:r>
              <a:rPr lang="en-US" sz="2400" b="1" dirty="0"/>
              <a:t>first DI Training for field </a:t>
            </a:r>
            <a:r>
              <a:rPr lang="en-US" sz="2400" b="1" dirty="0" smtClean="0"/>
              <a:t>investigators</a:t>
            </a:r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Use </a:t>
            </a:r>
            <a:r>
              <a:rPr lang="en-US" sz="2400" b="1" dirty="0"/>
              <a:t>of Force and Vehicle </a:t>
            </a:r>
            <a:r>
              <a:rPr lang="en-US" sz="2400" b="1" dirty="0" smtClean="0"/>
              <a:t>Pursuits tracking</a:t>
            </a:r>
            <a:endParaRPr lang="en-US" sz="2400" b="1" dirty="0"/>
          </a:p>
          <a:p>
            <a:pPr marL="914400" lvl="1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61924" y="285690"/>
            <a:ext cx="3952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B69C"/>
                </a:solidFill>
                <a:latin typeface="Trajan Pro" pitchFamily="18" charset="0"/>
              </a:rPr>
              <a:t>Highlights Since 2011</a:t>
            </a:r>
            <a:endParaRPr lang="en-US" sz="2000" b="1" dirty="0">
              <a:solidFill>
                <a:srgbClr val="C0B69C"/>
              </a:solidFill>
              <a:latin typeface="Trajan Pro" pitchFamily="18" charset="0"/>
            </a:endParaRPr>
          </a:p>
        </p:txBody>
      </p:sp>
      <p:sp>
        <p:nvSpPr>
          <p:cNvPr id="4" name="Text Placeholder 5"/>
          <p:cNvSpPr>
            <a:spLocks noGrp="1"/>
          </p:cNvSpPr>
          <p:nvPr>
            <p:ph type="body" sz="half" idx="2"/>
          </p:nvPr>
        </p:nvSpPr>
        <p:spPr>
          <a:xfrm>
            <a:off x="9525" y="1447800"/>
            <a:ext cx="8763000" cy="53402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Ways DPS has Improved Efficiency and Outcomes</a:t>
            </a:r>
          </a:p>
        </p:txBody>
      </p:sp>
    </p:spTree>
    <p:extLst>
      <p:ext uri="{BB962C8B-B14F-4D97-AF65-F5344CB8AC3E}">
        <p14:creationId xmlns:p14="http://schemas.microsoft.com/office/powerpoint/2010/main" val="77271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413</Words>
  <Application>Microsoft Office PowerPoint</Application>
  <PresentationFormat>On-screen Show (4:3)</PresentationFormat>
  <Paragraphs>53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Trajan Pro</vt:lpstr>
      <vt:lpstr>Office Theme</vt:lpstr>
      <vt:lpstr> INTERNAL CHANGES TO IMPROVE AGENCY EFFICIENCY &amp;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and Questions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</dc:title>
  <dc:creator>Johnson, Christina E.</dc:creator>
  <cp:lastModifiedBy>Charles Appleby</cp:lastModifiedBy>
  <cp:revision>188</cp:revision>
  <cp:lastPrinted>2016-07-18T13:45:29Z</cp:lastPrinted>
  <dcterms:created xsi:type="dcterms:W3CDTF">2016-04-26T13:49:18Z</dcterms:created>
  <dcterms:modified xsi:type="dcterms:W3CDTF">2016-07-20T19:12:13Z</dcterms:modified>
</cp:coreProperties>
</file>